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256" r:id="rId2"/>
    <p:sldId id="431" r:id="rId3"/>
    <p:sldId id="453" r:id="rId4"/>
    <p:sldId id="454" r:id="rId5"/>
    <p:sldId id="455" r:id="rId6"/>
    <p:sldId id="420" r:id="rId7"/>
    <p:sldId id="421" r:id="rId8"/>
    <p:sldId id="432" r:id="rId9"/>
    <p:sldId id="461" r:id="rId10"/>
    <p:sldId id="433" r:id="rId11"/>
    <p:sldId id="434" r:id="rId12"/>
    <p:sldId id="435" r:id="rId13"/>
    <p:sldId id="459" r:id="rId14"/>
    <p:sldId id="456" r:id="rId15"/>
    <p:sldId id="458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311" r:id="rId29"/>
    <p:sldId id="448" r:id="rId30"/>
    <p:sldId id="449" r:id="rId31"/>
    <p:sldId id="450" r:id="rId32"/>
    <p:sldId id="451" r:id="rId33"/>
    <p:sldId id="452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肖有为" initials="肖有为" lastIdx="1" clrIdx="0">
    <p:extLst>
      <p:ext uri="{19B8F6BF-5375-455C-9EA6-DF929625EA0E}">
        <p15:presenceInfo xmlns:p15="http://schemas.microsoft.com/office/powerpoint/2012/main" userId="aa5967d10591a5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9FF"/>
    <a:srgbClr val="2D0922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2" autoAdjust="0"/>
    <p:restoredTop sz="96405"/>
  </p:normalViewPr>
  <p:slideViewPr>
    <p:cSldViewPr snapToGrid="0">
      <p:cViewPr varScale="1">
        <p:scale>
          <a:sx n="118" d="100"/>
          <a:sy n="118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31210-30B3-4E19-965C-0C5A0A76A792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7968-E7E2-4584-BB09-521209AB69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8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2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5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E892-2012-4D0C-A36B-2C5595CBAC0F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361950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 flipV="1">
            <a:off x="0" y="6740527"/>
            <a:ext cx="9144000" cy="117475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327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4D2-6C8C-46FE-AFDE-8289265E3AA4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8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8477-E3F4-4E82-BC95-69E0EE6B65C1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97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梯形 7"/>
          <p:cNvSpPr/>
          <p:nvPr userDrawn="1"/>
        </p:nvSpPr>
        <p:spPr>
          <a:xfrm flipV="1">
            <a:off x="-8931" y="0"/>
            <a:ext cx="1275163" cy="365126"/>
          </a:xfrm>
          <a:custGeom>
            <a:avLst/>
            <a:gdLst>
              <a:gd name="connsiteX0" fmla="*/ 0 w 1743075"/>
              <a:gd name="connsiteY0" fmla="*/ 576261 h 576261"/>
              <a:gd name="connsiteX1" fmla="*/ 467912 w 1743075"/>
              <a:gd name="connsiteY1" fmla="*/ 0 h 576261"/>
              <a:gd name="connsiteX2" fmla="*/ 1275163 w 1743075"/>
              <a:gd name="connsiteY2" fmla="*/ 0 h 576261"/>
              <a:gd name="connsiteX3" fmla="*/ 1743075 w 1743075"/>
              <a:gd name="connsiteY3" fmla="*/ 576261 h 576261"/>
              <a:gd name="connsiteX4" fmla="*/ 0 w 1743075"/>
              <a:gd name="connsiteY4" fmla="*/ 576261 h 576261"/>
              <a:gd name="connsiteX0" fmla="*/ 8338 w 1275163"/>
              <a:gd name="connsiteY0" fmla="*/ 576261 h 576261"/>
              <a:gd name="connsiteX1" fmla="*/ 0 w 1275163"/>
              <a:gd name="connsiteY1" fmla="*/ 0 h 576261"/>
              <a:gd name="connsiteX2" fmla="*/ 807251 w 1275163"/>
              <a:gd name="connsiteY2" fmla="*/ 0 h 576261"/>
              <a:gd name="connsiteX3" fmla="*/ 1275163 w 1275163"/>
              <a:gd name="connsiteY3" fmla="*/ 576261 h 576261"/>
              <a:gd name="connsiteX4" fmla="*/ 8338 w 1275163"/>
              <a:gd name="connsiteY4" fmla="*/ 576261 h 57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163" h="576261">
                <a:moveTo>
                  <a:pt x="8338" y="576261"/>
                </a:moveTo>
                <a:lnTo>
                  <a:pt x="0" y="0"/>
                </a:lnTo>
                <a:lnTo>
                  <a:pt x="807251" y="0"/>
                </a:lnTo>
                <a:lnTo>
                  <a:pt x="1275163" y="576261"/>
                </a:lnTo>
                <a:lnTo>
                  <a:pt x="8338" y="576261"/>
                </a:lnTo>
                <a:close/>
              </a:path>
            </a:pathLst>
          </a:cu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-8932" y="0"/>
            <a:ext cx="9152932" cy="114300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ECB8-4EEF-4A65-98C7-CC825DD50BC1}" type="datetime1">
              <a:rPr lang="zh-CN" altLang="en-US" smtClean="0"/>
              <a:t>2020/12/24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-19051" y="2"/>
            <a:ext cx="6477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fld id="{AB03D48E-8AEE-4D6C-9154-88A27571F8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21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4C11C-70FD-4EB6-BD59-354650C02EAF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4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A530-8CFF-4165-85FD-BCB58DA3F47E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0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5159-7042-440E-B22A-1FBF0E99BC3A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0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156-399B-4075-B622-B4FA1047314C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5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D3C0-F53A-466D-A070-F775A1BCB3B4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2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19BC-30D6-48A9-A1CA-ECD805CD4491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59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580D9-666E-40AC-A06C-19E7B59DFC7B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1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5FEE-A3ED-4210-8C21-22C4CAFE9BE8}" type="datetime1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0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F4CA-F67C-48A5-AAA3-50C5897B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ICS</a:t>
            </a:r>
            <a:r>
              <a:rPr lang="zh-CN" altLang="en-US" b="1" dirty="0"/>
              <a:t>第十</a:t>
            </a:r>
            <a:r>
              <a:rPr lang="ja-JP" altLang="en-US" b="1"/>
              <a:t>二</a:t>
            </a:r>
            <a:r>
              <a:rPr lang="zh-CN" altLang="en-US" b="1" dirty="0"/>
              <a:t>次小班课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B6A52-195D-42BF-BFE3-A651F6DAE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664" y="3650806"/>
            <a:ext cx="6858000" cy="1655762"/>
          </a:xfrm>
        </p:spPr>
        <p:txBody>
          <a:bodyPr/>
          <a:lstStyle/>
          <a:p>
            <a:r>
              <a:rPr lang="en-US" altLang="zh-CN" dirty="0"/>
              <a:t>2020-12-24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79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C4859-79CB-9F43-9C45-C57AF7FE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890"/>
            <a:ext cx="9144000" cy="47299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EAC2D-8484-B548-BF1E-C6B8A368F27D}"/>
              </a:ext>
            </a:extLst>
          </p:cNvPr>
          <p:cNvSpPr/>
          <p:nvPr/>
        </p:nvSpPr>
        <p:spPr>
          <a:xfrm>
            <a:off x="5236030" y="605496"/>
            <a:ext cx="3744686" cy="256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65FCB0-5273-D442-B123-B08DAC62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06" y="627268"/>
            <a:ext cx="3698959" cy="2514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CDEA3-7060-4F4A-B0F4-6B20CBD6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en-US" altLang="ja-JP" dirty="0"/>
              <a:t>DNS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61F5-0498-1E4E-8071-680AE300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367"/>
            <a:ext cx="7886700" cy="4351338"/>
          </a:xfrm>
        </p:spPr>
        <p:txBody>
          <a:bodyPr/>
          <a:lstStyle/>
          <a:p>
            <a:r>
              <a:rPr lang="ja-JP" altLang="en-US"/>
              <a:t>截止</a:t>
            </a:r>
            <a:r>
              <a:rPr lang="zh-CN" altLang="en-US" dirty="0"/>
              <a:t> </a:t>
            </a:r>
            <a:r>
              <a:rPr lang="en-US" altLang="zh-CN" dirty="0"/>
              <a:t>2020.12.22</a:t>
            </a:r>
            <a:r>
              <a:rPr lang="zh-CN" altLang="en-US" dirty="0"/>
              <a:t>，</a:t>
            </a:r>
            <a:br>
              <a:rPr lang="en-US" altLang="zh-CN" dirty="0"/>
            </a:br>
            <a:r>
              <a:rPr lang="ja-JP" altLang="en-US"/>
              <a:t>全球一共有</a:t>
            </a:r>
            <a:r>
              <a:rPr lang="en-US" altLang="ja-JP" dirty="0"/>
              <a:t> 1367 </a:t>
            </a:r>
            <a:r>
              <a:rPr lang="ja-JP" altLang="en-US"/>
              <a:t>个根服务器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441ED-38AF-0B4B-8516-0D8DBA26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A0675-45C3-1D48-9F14-4E271D070F62}"/>
              </a:ext>
            </a:extLst>
          </p:cNvPr>
          <p:cNvSpPr/>
          <p:nvPr/>
        </p:nvSpPr>
        <p:spPr>
          <a:xfrm>
            <a:off x="413475" y="6400800"/>
            <a:ext cx="307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www.root-servers.org</a:t>
            </a:r>
            <a:r>
              <a:rPr lang="en-US" dirty="0"/>
              <a:t>/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BEA0C6-F8C7-3041-8D09-95DB2F42C3A7}"/>
              </a:ext>
            </a:extLst>
          </p:cNvPr>
          <p:cNvCxnSpPr>
            <a:cxnSpLocks/>
          </p:cNvCxnSpPr>
          <p:nvPr/>
        </p:nvCxnSpPr>
        <p:spPr>
          <a:xfrm>
            <a:off x="5269591" y="3131255"/>
            <a:ext cx="1991180" cy="146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AA9E5F-B21D-D945-878A-090387F3C880}"/>
              </a:ext>
            </a:extLst>
          </p:cNvPr>
          <p:cNvCxnSpPr>
            <a:cxnSpLocks/>
          </p:cNvCxnSpPr>
          <p:nvPr/>
        </p:nvCxnSpPr>
        <p:spPr>
          <a:xfrm flipH="1">
            <a:off x="7273017" y="3159808"/>
            <a:ext cx="1609726" cy="143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5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303D-FE13-6F4B-A7B7-D55102C0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端口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6CB2-6A14-994A-A85D-EAE635F3E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表示服务的类型</a:t>
            </a:r>
            <a:r>
              <a:rPr lang="zh-CN" altLang="en-US" dirty="0"/>
              <a:t>，</a:t>
            </a:r>
            <a:r>
              <a:rPr lang="ja-JP" altLang="en-US"/>
              <a:t>由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/services </a:t>
            </a:r>
            <a:r>
              <a:rPr lang="ja-JP" altLang="en-US"/>
              <a:t>文件维护</a:t>
            </a:r>
            <a:endParaRPr lang="en-US" altLang="ja-JP" dirty="0"/>
          </a:p>
          <a:p>
            <a:endParaRPr lang="en-US" dirty="0"/>
          </a:p>
          <a:p>
            <a:r>
              <a:rPr lang="en-US" dirty="0"/>
              <a:t>well-known ports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/>
              <a:t>7 Echo </a:t>
            </a:r>
          </a:p>
          <a:p>
            <a:r>
              <a:rPr lang="en-US" dirty="0"/>
              <a:t>22</a:t>
            </a:r>
            <a:r>
              <a:rPr lang="zh-CN" altLang="en-US" dirty="0"/>
              <a:t> </a:t>
            </a:r>
            <a:r>
              <a:rPr lang="en-US" dirty="0"/>
              <a:t>SSH Remote Login Protocol</a:t>
            </a:r>
          </a:p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Email Server (smtp)</a:t>
            </a:r>
            <a:endParaRPr lang="en-US" dirty="0"/>
          </a:p>
          <a:p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Web Server</a:t>
            </a:r>
          </a:p>
          <a:p>
            <a:r>
              <a:rPr lang="en-US" dirty="0"/>
              <a:t>443 HTTPS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069A6-AFC7-6045-A3A8-6E9546A0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655D7-D37A-3C41-B330-D13A8214DC32}"/>
              </a:ext>
            </a:extLst>
          </p:cNvPr>
          <p:cNvSpPr/>
          <p:nvPr/>
        </p:nvSpPr>
        <p:spPr>
          <a:xfrm>
            <a:off x="97970" y="6488666"/>
            <a:ext cx="866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List_of_TCP_and_UDP_port_numbers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0299-8317-0641-A38B-3D82951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套接字</a:t>
            </a:r>
            <a:r>
              <a:rPr lang="en-US" altLang="ja-JP" dirty="0"/>
              <a:t>(socket)</a:t>
            </a:r>
            <a:r>
              <a:rPr lang="ja-JP" altLang="en-US"/>
              <a:t>编程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1AF5-CFD5-FF47-8EF5-C58491A2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5772"/>
            <a:ext cx="7886700" cy="5312228"/>
          </a:xfrm>
        </p:spPr>
        <p:txBody>
          <a:bodyPr>
            <a:normAutofit/>
          </a:bodyPr>
          <a:lstStyle/>
          <a:p>
            <a:r>
              <a:rPr lang="en-US" dirty="0"/>
              <a:t>Socket </a:t>
            </a:r>
            <a:r>
              <a:rPr lang="ja-JP" altLang="en-US"/>
              <a:t>的原意是“插座”</a:t>
            </a:r>
            <a:r>
              <a:rPr lang="zh-CN" altLang="en-US" dirty="0"/>
              <a:t>，</a:t>
            </a:r>
            <a:r>
              <a:rPr lang="ja-JP" altLang="en-US"/>
              <a:t>用以比喻</a:t>
            </a:r>
            <a:r>
              <a:rPr lang="zh-CN" altLang="en-US" dirty="0"/>
              <a:t>计算机之间进行通信的方式</a:t>
            </a:r>
            <a:endParaRPr lang="en-US" altLang="zh-CN" dirty="0"/>
          </a:p>
          <a:p>
            <a:r>
              <a:rPr lang="ja-JP" altLang="en-US"/>
              <a:t>通常以</a:t>
            </a:r>
            <a:r>
              <a:rPr lang="zh-CN" altLang="en-US" dirty="0"/>
              <a:t> </a:t>
            </a:r>
            <a:r>
              <a:rPr lang="en-US" dirty="0"/>
              <a:t>(hostname, port)  </a:t>
            </a:r>
            <a:r>
              <a:rPr lang="ja-JP" altLang="en-US"/>
              <a:t>比如</a:t>
            </a:r>
            <a:r>
              <a:rPr lang="zh-CN" altLang="en-US" dirty="0"/>
              <a:t> </a:t>
            </a:r>
            <a:r>
              <a:rPr lang="en-US" altLang="zh-CN" dirty="0"/>
              <a:t>(10.2.100.1:8080) </a:t>
            </a:r>
            <a:r>
              <a:rPr lang="ja-JP" altLang="en-US"/>
              <a:t>的形式表示</a:t>
            </a:r>
            <a:r>
              <a:rPr lang="zh-CN" altLang="en-US" dirty="0"/>
              <a:t>“</a:t>
            </a:r>
            <a:r>
              <a:rPr lang="ja-JP" altLang="en-US"/>
              <a:t>插座</a:t>
            </a:r>
            <a:r>
              <a:rPr lang="zh-CN" altLang="en-US" dirty="0"/>
              <a:t>”</a:t>
            </a:r>
            <a:r>
              <a:rPr lang="ja-JP" altLang="en-US"/>
              <a:t>的接头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两种主要类型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流格式套接字（</a:t>
            </a:r>
            <a:r>
              <a:rPr lang="en-US" dirty="0"/>
              <a:t>Stream Sockets) </a:t>
            </a:r>
            <a:r>
              <a:rPr lang="ja-JP" altLang="en-US"/>
              <a:t>也叫“面向连接的套接字”</a:t>
            </a:r>
            <a:r>
              <a:rPr lang="zh-CN" altLang="en-US" dirty="0"/>
              <a:t>，</a:t>
            </a:r>
            <a:r>
              <a:rPr lang="ja-JP" altLang="en-US"/>
              <a:t>在代码中使用 </a:t>
            </a:r>
            <a:r>
              <a:rPr lang="en-US" dirty="0"/>
              <a:t>SOCK_STREAM </a:t>
            </a:r>
            <a:r>
              <a:rPr lang="ja-JP" altLang="en-US"/>
              <a:t>表示</a:t>
            </a:r>
            <a:r>
              <a:rPr lang="zh-CN" altLang="en-US" dirty="0"/>
              <a:t>，</a:t>
            </a:r>
            <a:r>
              <a:rPr lang="ja-JP" altLang="en-US"/>
              <a:t>是</a:t>
            </a:r>
            <a:r>
              <a:rPr lang="zh-CN" altLang="en-US" dirty="0"/>
              <a:t>一种可靠的、双向的通信数据流。</a:t>
            </a:r>
            <a:endParaRPr lang="en-US" altLang="zh-CN" dirty="0"/>
          </a:p>
          <a:p>
            <a:pPr lvl="1"/>
            <a:r>
              <a:rPr lang="ja-JP" altLang="en-US"/>
              <a:t>数据报格式套接字（</a:t>
            </a:r>
            <a:r>
              <a:rPr lang="en-US" dirty="0"/>
              <a:t>Datagram Sockets）</a:t>
            </a:r>
            <a:r>
              <a:rPr lang="ja-JP" altLang="en-US"/>
              <a:t>也叫“无连接的套接字”，在代码中使用 </a:t>
            </a:r>
            <a:r>
              <a:rPr lang="en-US" dirty="0"/>
              <a:t>SOCK_DGRAM </a:t>
            </a:r>
            <a:r>
              <a:rPr lang="ja-JP" altLang="en-US"/>
              <a:t>表示。</a:t>
            </a:r>
            <a:r>
              <a:rPr lang="zh-CN" altLang="en-US" dirty="0"/>
              <a:t> 只管传输数据，不作数据校验，如果数据在传输中损坏，或者没有到达另一台计算机，是没有办法补救的。</a:t>
            </a:r>
          </a:p>
          <a:p>
            <a:r>
              <a:rPr lang="ja-JP" altLang="en-US"/>
              <a:t>课程重点</a:t>
            </a:r>
            <a:r>
              <a:rPr lang="zh-CN" altLang="en-US" dirty="0"/>
              <a:t>：</a:t>
            </a:r>
            <a:r>
              <a:rPr lang="ja-JP" altLang="en-US"/>
              <a:t>流格式套接字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7A575-32DA-3E44-9533-98B7889E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DAE99-56CF-A448-A2E1-01C4ABC6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80" y="2933588"/>
            <a:ext cx="4648376" cy="12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8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8A33-917C-4B43-96CA-6F3A5988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连接的四元组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8306-5DD3-8642-A0FA-589E227C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通常以</a:t>
            </a:r>
            <a:r>
              <a:rPr lang="zh-CN" altLang="en-US" dirty="0"/>
              <a:t> </a:t>
            </a:r>
            <a:r>
              <a:rPr lang="en-US" dirty="0"/>
              <a:t>(hostname, port)  </a:t>
            </a:r>
            <a:br>
              <a:rPr lang="en-US" dirty="0"/>
            </a:br>
            <a:r>
              <a:rPr lang="ja-JP" altLang="en-US"/>
              <a:t>比如</a:t>
            </a:r>
            <a:r>
              <a:rPr lang="zh-CN" altLang="en-US" dirty="0"/>
              <a:t> </a:t>
            </a:r>
            <a:r>
              <a:rPr lang="en-US" altLang="zh-CN" dirty="0"/>
              <a:t>(10.2.100.1:8080) </a:t>
            </a:r>
            <a:r>
              <a:rPr lang="ja-JP" altLang="en-US"/>
              <a:t>的形式表示</a:t>
            </a:r>
            <a:r>
              <a:rPr lang="zh-CN" altLang="en-US" dirty="0"/>
              <a:t>“</a:t>
            </a:r>
            <a:r>
              <a:rPr lang="ja-JP" altLang="en-US"/>
              <a:t>插座</a:t>
            </a:r>
            <a:r>
              <a:rPr lang="zh-CN" altLang="en-US" dirty="0"/>
              <a:t>”</a:t>
            </a:r>
            <a:r>
              <a:rPr lang="ja-JP" altLang="en-US"/>
              <a:t>的接头</a:t>
            </a:r>
            <a:endParaRPr lang="en-US" altLang="zh-CN" dirty="0"/>
          </a:p>
          <a:p>
            <a:r>
              <a:rPr lang="ja-JP" altLang="en-US"/>
              <a:t>用两个接头表示一个连接</a:t>
            </a:r>
            <a:r>
              <a:rPr lang="zh-CN" altLang="en-US" dirty="0"/>
              <a:t>，</a:t>
            </a:r>
            <a:br>
              <a:rPr lang="en-US" altLang="zh-CN" dirty="0"/>
            </a:br>
            <a:r>
              <a:rPr lang="ja-JP" altLang="en-US"/>
              <a:t>比如</a:t>
            </a:r>
            <a:r>
              <a:rPr lang="zh-CN" altLang="en-US" dirty="0"/>
              <a:t> </a:t>
            </a:r>
            <a:r>
              <a:rPr lang="en-US" altLang="zh-CN" dirty="0"/>
              <a:t>(10.2.100.1:8080, 10.2.100.222:22)</a:t>
            </a:r>
            <a:r>
              <a:rPr lang="zh-CN" altLang="en-US" dirty="0"/>
              <a:t>，</a:t>
            </a:r>
            <a:r>
              <a:rPr lang="ja-JP" altLang="en-US"/>
              <a:t>这种组合通常叫做四元组</a:t>
            </a:r>
            <a:r>
              <a:rPr lang="en-US" altLang="ja-JP" dirty="0"/>
              <a:t> (four tuple)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E647B-5C44-C047-8940-1F1305BB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D7B8E-4449-7E46-83F6-3CDBF8F0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12" y="4098360"/>
            <a:ext cx="4648376" cy="12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AA-AB57-C14B-8600-7E66D141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177ED-DEE8-F142-8646-326CEEF6C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B6143-0AF5-074E-A1AF-5AD32327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74C8-38F9-3C43-88D6-32B53C8D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"/>
            <a:ext cx="6096000" cy="6629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EA4A63-3D14-734C-AD81-2F034FA7CFC8}"/>
              </a:ext>
            </a:extLst>
          </p:cNvPr>
          <p:cNvSpPr/>
          <p:nvPr/>
        </p:nvSpPr>
        <p:spPr>
          <a:xfrm>
            <a:off x="1524000" y="3570051"/>
            <a:ext cx="6579140" cy="3044758"/>
          </a:xfrm>
          <a:prstGeom prst="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91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63B9-E851-F24F-AFDA-0D9FAE78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790CA-90C3-694C-B4CE-7E092C7C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BD468-0949-7D4D-9185-68B6464F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C705F-1523-D546-9787-528A2CD8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58850"/>
            <a:ext cx="6286500" cy="4940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E8B08F-E08D-564C-946D-6C8A9F307B6F}"/>
              </a:ext>
            </a:extLst>
          </p:cNvPr>
          <p:cNvSpPr/>
          <p:nvPr/>
        </p:nvSpPr>
        <p:spPr>
          <a:xfrm>
            <a:off x="1546698" y="1690691"/>
            <a:ext cx="6235430" cy="1665352"/>
          </a:xfrm>
          <a:prstGeom prst="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AC5898-EAF3-764F-8234-43F6E197F339}"/>
              </a:ext>
            </a:extLst>
          </p:cNvPr>
          <p:cNvSpPr/>
          <p:nvPr/>
        </p:nvSpPr>
        <p:spPr>
          <a:xfrm>
            <a:off x="1428750" y="4221804"/>
            <a:ext cx="6470110" cy="1677346"/>
          </a:xfrm>
          <a:prstGeom prst="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25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FB30-4ACA-5F4D-9349-0013B619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connect/accept </a:t>
            </a:r>
            <a:r>
              <a:rPr lang="ja-JP" altLang="en-US"/>
              <a:t>模型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1AC32-0A15-7E49-A5AD-5BF60E3D7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873" y="2090057"/>
            <a:ext cx="3400253" cy="40161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85571-14A2-8940-81E0-934DA114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83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15F8-694B-BE40-B025-9EDA3594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 </a:t>
            </a:r>
            <a:r>
              <a:rPr lang="en-US" altLang="zh-CN" dirty="0"/>
              <a:t>Socket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61F-4B8E-BF40-BF9B-539D19BC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426DF-CEA1-564D-9885-2C7F63F9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CDBD7-E948-B849-A542-AECEF662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1257299"/>
            <a:ext cx="7467601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C6C5-1128-4349-AC9A-8717AB2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B3B9-CE94-074A-A832-815E3243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Infrastructure:</a:t>
            </a:r>
          </a:p>
          <a:p>
            <a:pPr lvl="1"/>
            <a:r>
              <a:rPr lang="en-US" dirty="0"/>
              <a:t>Clients 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Proxies 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HTML: formatting content</a:t>
            </a:r>
          </a:p>
          <a:p>
            <a:pPr lvl="1"/>
            <a:r>
              <a:rPr lang="en-US" dirty="0"/>
              <a:t>URL: naming content </a:t>
            </a:r>
          </a:p>
          <a:p>
            <a:pPr lvl="1"/>
            <a:r>
              <a:rPr lang="en-US" dirty="0"/>
              <a:t>HTTP: protocol for exchanging content. </a:t>
            </a:r>
            <a:br>
              <a:rPr lang="en-US" dirty="0"/>
            </a:br>
            <a:r>
              <a:rPr lang="zh-CN" altLang="en-US" dirty="0"/>
              <a:t>           </a:t>
            </a:r>
            <a:r>
              <a:rPr lang="en-US" b="1" u="sng" dirty="0"/>
              <a:t>Any content not just HTML!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FED6-469A-5241-B4E5-D9C9F9D2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32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0918-2C5D-954C-9925-AD038F4D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(Hypertext Markup Language)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9DC0-FEF1-7942-9614-8A044DF19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E3B-69A3-4946-A71B-0FFB2074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AB75C-2B7C-F04C-8612-329C986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1"/>
            <a:ext cx="9144000" cy="44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4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A82-50F1-1945-88E3-980BCE4F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7E9F-A585-804C-AB3E-FFA873F9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8454"/>
            <a:ext cx="9100456" cy="49169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互联网协议</a:t>
            </a:r>
            <a:r>
              <a:rPr lang="en-US" altLang="zh-CN" dirty="0"/>
              <a:t>(protocol)</a:t>
            </a:r>
            <a:r>
              <a:rPr lang="zh-CN" altLang="en-US" dirty="0"/>
              <a:t>：</a:t>
            </a:r>
            <a:r>
              <a:rPr lang="en-US" altLang="zh-CN" dirty="0"/>
              <a:t>TCP/IP</a:t>
            </a:r>
          </a:p>
          <a:p>
            <a:pPr lvl="1"/>
            <a:r>
              <a:rPr lang="zh-CN" altLang="en-US" dirty="0"/>
              <a:t>进程到进程</a:t>
            </a:r>
            <a:r>
              <a:rPr lang="en-US" altLang="zh-CN" dirty="0"/>
              <a:t> vs. </a:t>
            </a:r>
            <a:r>
              <a:rPr lang="zh-CN" altLang="en-US" dirty="0"/>
              <a:t>主机到主机</a:t>
            </a:r>
            <a:endParaRPr lang="en-US" altLang="zh-CN" dirty="0"/>
          </a:p>
          <a:p>
            <a:pPr lvl="1"/>
            <a:r>
              <a:rPr lang="zh-CN" altLang="en-US" dirty="0"/>
              <a:t>数据包</a:t>
            </a:r>
            <a:r>
              <a:rPr lang="en-US" altLang="zh-CN" dirty="0"/>
              <a:t>(Datagram) vs. </a:t>
            </a:r>
            <a:r>
              <a:rPr lang="zh-CN" altLang="en-US" dirty="0"/>
              <a:t>数据流</a:t>
            </a:r>
            <a:r>
              <a:rPr lang="en-US" altLang="zh-CN" dirty="0"/>
              <a:t>(Data Stream)</a:t>
            </a:r>
          </a:p>
          <a:p>
            <a:pPr lvl="1"/>
            <a:r>
              <a:rPr lang="zh-CN" altLang="en-US" dirty="0"/>
              <a:t>可靠吗？</a:t>
            </a:r>
            <a:r>
              <a:rPr lang="en-US" altLang="zh-CN" dirty="0"/>
              <a:t>TCP vs. UDP</a:t>
            </a:r>
          </a:p>
          <a:p>
            <a:pPr lvl="1"/>
            <a:r>
              <a:rPr lang="zh-CN" altLang="en-US" dirty="0"/>
              <a:t>实现在什么层次？（用户、内核、硬件）</a:t>
            </a:r>
            <a:endParaRPr lang="en-US" altLang="zh-CN" dirty="0"/>
          </a:p>
          <a:p>
            <a:r>
              <a:rPr lang="en-US" altLang="zh-CN" dirty="0"/>
              <a:t>IPv4</a:t>
            </a:r>
            <a:r>
              <a:rPr lang="zh-CN" altLang="en-US" dirty="0"/>
              <a:t>、</a:t>
            </a:r>
            <a:r>
              <a:rPr lang="en-US" altLang="zh-CN" dirty="0"/>
              <a:t>IPv6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地址、域名、</a:t>
            </a:r>
            <a:r>
              <a:rPr lang="en-US" altLang="zh-CN" dirty="0"/>
              <a:t>DNS</a:t>
            </a:r>
          </a:p>
          <a:p>
            <a:pPr lvl="1"/>
            <a:r>
              <a:rPr lang="en-US" altLang="zh-CN" dirty="0"/>
              <a:t>127.0.0.1</a:t>
            </a:r>
            <a:r>
              <a:rPr lang="zh-CN" altLang="en-US" dirty="0"/>
              <a:t>、</a:t>
            </a:r>
            <a:r>
              <a:rPr lang="en-US" altLang="zh-CN" dirty="0"/>
              <a:t>localhost</a:t>
            </a:r>
          </a:p>
          <a:p>
            <a:pPr lvl="1"/>
            <a:r>
              <a:rPr lang="en-US" altLang="zh-CN" dirty="0"/>
              <a:t>10.0.0.0/8</a:t>
            </a:r>
            <a:r>
              <a:rPr lang="zh-CN" altLang="en-US" dirty="0"/>
              <a:t>、</a:t>
            </a:r>
            <a:r>
              <a:rPr lang="en-US" altLang="zh-CN" dirty="0"/>
              <a:t>172.16.0.0/12</a:t>
            </a:r>
            <a:r>
              <a:rPr lang="zh-CN" altLang="en-US" dirty="0"/>
              <a:t>、</a:t>
            </a:r>
            <a:r>
              <a:rPr lang="en-US" altLang="zh-CN" dirty="0"/>
              <a:t>192.168.0.0/16</a:t>
            </a:r>
          </a:p>
          <a:p>
            <a:r>
              <a:rPr lang="zh-CN" altLang="en-US" dirty="0"/>
              <a:t>点到点、全双工、可靠</a:t>
            </a:r>
            <a:endParaRPr lang="en-US" altLang="zh-CN" dirty="0"/>
          </a:p>
          <a:p>
            <a:r>
              <a:rPr lang="zh-CN" altLang="en-US" dirty="0"/>
              <a:t>端口、知名端口</a:t>
            </a:r>
            <a:endParaRPr lang="en-US" altLang="zh-CN" dirty="0"/>
          </a:p>
          <a:p>
            <a:r>
              <a:rPr lang="zh-CN" altLang="en-US" dirty="0"/>
              <a:t>套接字</a:t>
            </a:r>
            <a:endParaRPr lang="en-US" altLang="zh-CN" dirty="0"/>
          </a:p>
          <a:p>
            <a:pPr lvl="1"/>
            <a:r>
              <a:rPr lang="zh-CN" altLang="en-US" dirty="0"/>
              <a:t>套接字编程的整个过程？</a:t>
            </a:r>
            <a:endParaRPr lang="en-US" altLang="zh-CN" dirty="0"/>
          </a:p>
          <a:p>
            <a:r>
              <a:rPr lang="zh-CN" altLang="en-US" dirty="0"/>
              <a:t>网络服务</a:t>
            </a:r>
            <a:endParaRPr lang="en-US" altLang="zh-CN" dirty="0"/>
          </a:p>
          <a:p>
            <a:pPr lvl="1"/>
            <a:r>
              <a:rPr lang="en-US" altLang="zh-CN" dirty="0"/>
              <a:t>telnet</a:t>
            </a:r>
            <a:r>
              <a:rPr lang="zh-CN" altLang="en-US" dirty="0"/>
              <a:t>、</a:t>
            </a:r>
            <a:r>
              <a:rPr lang="en-US" altLang="zh-CN" dirty="0"/>
              <a:t>FTP</a:t>
            </a:r>
            <a:r>
              <a:rPr lang="zh-CN" altLang="en-US" dirty="0"/>
              <a:t>、</a:t>
            </a:r>
            <a:r>
              <a:rPr lang="en-US" altLang="zh-CN" dirty="0"/>
              <a:t>HTTP</a:t>
            </a:r>
          </a:p>
          <a:p>
            <a:r>
              <a:rPr lang="en-US" altLang="zh-CN" dirty="0"/>
              <a:t>HTTP</a:t>
            </a:r>
          </a:p>
          <a:p>
            <a:pPr lvl="1"/>
            <a:r>
              <a:rPr lang="en-US" altLang="zh-CN" dirty="0"/>
              <a:t>URL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</a:p>
          <a:p>
            <a:pPr lvl="1"/>
            <a:r>
              <a:rPr lang="zh-CN" altLang="en-US" dirty="0"/>
              <a:t>静态内容、动态内容</a:t>
            </a:r>
            <a:endParaRPr lang="en-US" altLang="zh-CN" dirty="0"/>
          </a:p>
          <a:p>
            <a:pPr lvl="1"/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r>
              <a:rPr lang="en-US" altLang="zh-CN" dirty="0"/>
              <a:t>Proxy</a:t>
            </a:r>
            <a:r>
              <a:rPr lang="zh-CN" altLang="en-US" dirty="0"/>
              <a:t>（参考</a:t>
            </a:r>
            <a:r>
              <a:rPr lang="en-US" altLang="zh-CN" dirty="0" err="1"/>
              <a:t>ProxyLab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0609-1716-B140-8084-21FE837EF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7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FD4B-1814-8D46-A6E5-8DB68D4F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F588-A992-0C40-8AD9-08BC6E00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6A12A-1366-DC4B-8216-DF362976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2560-8190-144D-AE3E-9E03412C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90"/>
            <a:ext cx="9144000" cy="64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13B0-FEA4-084A-9A1F-159A008C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and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215E-8FE2-F842-B238-1080EF6E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FF8D4-B7A3-CB4E-BF11-135DCFFD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CFE1-A0D5-2744-BAD6-8A8EB1A0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132"/>
            <a:ext cx="9144000" cy="44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1C6C-23E4-E14E-8ACB-819B5418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ED68-0A3C-9541-AF5B-68E75B36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HTTP/1.0: Open a new connection for each request/response pair. And after each response the connection would be closed.</a:t>
            </a:r>
          </a:p>
          <a:p>
            <a:r>
              <a:rPr lang="en-US" dirty="0"/>
              <a:t>HTTP/1.1: We have persistent connections which means that you can have more than one request/response on the same HTTP connection.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8ADE7-BBBB-4648-9F68-39B90105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CDBDC-73AC-A642-B2F9-828617F0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43"/>
          <a:stretch/>
        </p:blipFill>
        <p:spPr>
          <a:xfrm>
            <a:off x="2375807" y="3625226"/>
            <a:ext cx="4634593" cy="29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5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44B7-6E55-DE4B-BED9-EF5B7A29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HTTP/2: multiplexing!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8097-D36C-FD44-BBDB-8BB6CB671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SPDY (speedy) and its moral successor HTTP/2: fire off </a:t>
            </a:r>
            <a:r>
              <a:rPr lang="en-US" b="1" dirty="0"/>
              <a:t>multiple requests at once </a:t>
            </a:r>
            <a:r>
              <a:rPr lang="en-US" dirty="0"/>
              <a:t>on the same connection and receive the requests back in any order.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077D7-8207-F448-B302-2F0973DB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71BF5-3A06-5541-A2B4-48B75018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38" y="2805347"/>
            <a:ext cx="4741523" cy="3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B50-B58A-084F-98FB-7DD9DD39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motivates HTTP/3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6D1B-C180-D440-97F3-11C69E1E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QUIC: a multiplexed stream transport over </a:t>
            </a:r>
            <a:r>
              <a:rPr lang="en-US" b="1" dirty="0"/>
              <a:t>UDP</a:t>
            </a:r>
          </a:p>
          <a:p>
            <a:r>
              <a:rPr lang="en-US" dirty="0"/>
              <a:t>similar to TCP+TLS+HTTP/2 implemented on UDP but without head of line blocking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8682C-6136-C847-9647-B9A4EE32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C8BCE-544A-D948-917F-72687B6C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67" y="3191620"/>
            <a:ext cx="5278665" cy="31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27EB-ECEE-A24B-B62C-CAB00E52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89D8-6A16-8843-AE9E-2BBD8C69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716EE-4805-544B-8200-B5C6E35A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1A4FF-A5D2-7249-9365-478115A6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90184"/>
            <a:ext cx="7886701" cy="226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60A5-5B49-E244-9889-6D47B8F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3558639"/>
            <a:ext cx="6748236" cy="32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D597-ACD3-4449-9DCB-FEBF9582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59CF7C-E591-5940-9727-5892B93E1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781" y="3506674"/>
            <a:ext cx="4468435" cy="3351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C5DAB-F6E7-7C40-948C-80730F84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4C4E-B9FC-7148-8EAD-BA3ADFF4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3" y="1484655"/>
            <a:ext cx="7445829" cy="18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54E1-9B08-B942-8941-384BBF6B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B14C-A1BD-A941-8BA4-B83998E8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ED99-1B56-E642-819A-84F0474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1A07B-899D-9E42-85A7-12E10C03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393588"/>
            <a:ext cx="5041900" cy="4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7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CB4-BB76-4F2B-945E-8CA724BF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692" y="2309554"/>
            <a:ext cx="3256127" cy="1325563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题目讲解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C820D-A47A-404C-BDC4-E31600E2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B79E2-F827-0A4C-BFB9-2B8A1FE4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0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CF2D-D03B-0E49-ADFE-EFA8B297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F6A9-CCA5-8A47-8631-1A2B717CC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6F532-D1AF-E34E-ABAA-219478B1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6259-E6A4-B344-89CD-F571AF09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681037"/>
            <a:ext cx="6061528" cy="60297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4A5AC8-C14F-FE4A-9517-F7421CB91F48}"/>
              </a:ext>
            </a:extLst>
          </p:cNvPr>
          <p:cNvSpPr/>
          <p:nvPr/>
        </p:nvSpPr>
        <p:spPr>
          <a:xfrm>
            <a:off x="1384300" y="6274340"/>
            <a:ext cx="4325836" cy="436489"/>
          </a:xfrm>
          <a:prstGeom prst="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2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84E0-9E3E-9E47-B639-541AD008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TCP/IP</a:t>
            </a:r>
            <a:r>
              <a:rPr lang="zh-CN" altLang="en-US" sz="3600" dirty="0"/>
              <a:t>协议族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0BC-C6B3-8341-8511-09D564AE6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“narrow waist” of the Internet.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ECE3-E88F-F74C-B327-A1BAFE2C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A71C8-08EE-E044-A3D2-5C616C8E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5" y="2155635"/>
            <a:ext cx="6496050" cy="47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2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CF8F-963D-914C-926B-CA4E7DE6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975A-8322-BC45-B2F1-482EA422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A1A0-1FD3-454B-A235-261A1C4F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6D0BB-2C9C-064C-81D9-940A1940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" y="473303"/>
            <a:ext cx="8985227" cy="2704644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CF060017-292C-E642-AD19-F947F61D3FB4}"/>
              </a:ext>
            </a:extLst>
          </p:cNvPr>
          <p:cNvSpPr/>
          <p:nvPr/>
        </p:nvSpPr>
        <p:spPr>
          <a:xfrm>
            <a:off x="79386" y="2704289"/>
            <a:ext cx="2907005" cy="473658"/>
          </a:xfrm>
          <a:prstGeom prst="round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62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38 0.07107 -0.01893 0.14213 -0.00313 0.20857 C 0.01267 0.275 0.07569 0.43611 0.09479 0.39838 C 0.11389 0.36088 0.09948 -0.01667 0.1118 -0.0169 C 0.12396 -0.01713 0.1526 0.39815 0.16823 0.39699 C 0.18368 0.39583 0.19045 -0.02384 0.20538 -0.02407 C 0.22031 -0.0243 0.23472 0.39838 0.25746 0.3956 C 0.28038 0.39282 0.31927 -0.03981 0.34271 -0.04097 C 0.36597 -0.04236 0.37969 0.38796 0.39792 0.38866 C 0.41614 0.38935 0.43073 -0.04028 0.45226 -0.0368 C 0.47361 -0.03333 0.50746 0.4088 0.52673 0.40972 C 0.54583 0.41088 0.55173 -0.02477 0.56701 -0.03125 C 0.58246 -0.0375 0.59982 0.37222 0.61927 0.37153 C 0.63854 0.37083 0.66076 -0.03704 0.68298 -0.03542 C 0.70538 -0.0338 0.73055 0.38125 0.7533 0.38148 C 0.77587 0.38171 0.80434 -0.03518 0.81927 -0.03403 C 0.83403 -0.03287 0.83298 0.35787 0.84253 0.38866 C 0.85226 0.41921 0.87205 0.19329 0.87673 0.15023 C 0.88125 0.10741 0.87569 0.11898 0.87031 0.13056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04CA-F504-054F-BEBF-7B12F82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750D-448D-924C-9939-31030602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65B3D-5F8E-A94F-9AD3-96F4792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C9A70-25DF-D745-80BF-4E5CF8BD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16327"/>
            <a:ext cx="8415464" cy="1818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0EE42-DDB6-084E-953C-788D6E61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8" y="2615180"/>
            <a:ext cx="8122548" cy="311739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AAC9F597-20AC-154D-80FD-BC9757317C6A}"/>
              </a:ext>
            </a:extLst>
          </p:cNvPr>
          <p:cNvSpPr/>
          <p:nvPr/>
        </p:nvSpPr>
        <p:spPr>
          <a:xfrm>
            <a:off x="0" y="4433776"/>
            <a:ext cx="8415464" cy="1433734"/>
          </a:xfrm>
          <a:prstGeom prst="round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8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38 0.07107 -0.01893 0.14213 -0.00313 0.20857 C 0.01267 0.275 0.07569 0.43611 0.09479 0.39838 C 0.11389 0.36088 0.09948 -0.01667 0.1118 -0.0169 C 0.12396 -0.01713 0.1526 0.39815 0.16823 0.39699 C 0.18368 0.39583 0.19045 -0.02384 0.20538 -0.02407 C 0.22031 -0.0243 0.23472 0.39838 0.25746 0.3956 C 0.28038 0.39282 0.31927 -0.03981 0.34271 -0.04097 C 0.36597 -0.04236 0.37969 0.38796 0.39792 0.38866 C 0.41614 0.38935 0.43073 -0.04028 0.45226 -0.0368 C 0.47361 -0.03333 0.50746 0.4088 0.52673 0.40972 C 0.54583 0.41088 0.55173 -0.02477 0.56701 -0.03125 C 0.58246 -0.0375 0.59982 0.37222 0.61927 0.37153 C 0.63854 0.37083 0.66076 -0.03704 0.68298 -0.03542 C 0.70538 -0.0338 0.73055 0.38125 0.7533 0.38148 C 0.77587 0.38171 0.80434 -0.03518 0.81927 -0.03403 C 0.83403 -0.03287 0.83298 0.35787 0.84253 0.38866 C 0.85226 0.41921 0.87205 0.19329 0.87673 0.15023 C 0.88125 0.10741 0.87569 0.11898 0.87031 0.13056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1A38-A1D5-3D42-9E18-9EE70253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098D-B17D-9049-8D97-5FD2A1A7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4557-6AF6-DD47-AED8-F44E3816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9AAF2-5D5D-4B45-9D78-288EAE9B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5763"/>
            <a:ext cx="7762145" cy="3032579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CB13A268-183F-0D4C-AB5A-261C66974D25}"/>
              </a:ext>
            </a:extLst>
          </p:cNvPr>
          <p:cNvSpPr/>
          <p:nvPr/>
        </p:nvSpPr>
        <p:spPr>
          <a:xfrm>
            <a:off x="504093" y="3428999"/>
            <a:ext cx="7762145" cy="555171"/>
          </a:xfrm>
          <a:prstGeom prst="round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03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38 0.07107 -0.01893 0.14213 -0.00313 0.20857 C 0.01267 0.275 0.07569 0.43611 0.09479 0.39838 C 0.11389 0.36088 0.09948 -0.01667 0.1118 -0.0169 C 0.12396 -0.01713 0.1526 0.39815 0.16823 0.39699 C 0.18368 0.39583 0.19045 -0.02384 0.20538 -0.02407 C 0.22031 -0.0243 0.23472 0.39838 0.25746 0.3956 C 0.28038 0.39282 0.31927 -0.03981 0.34271 -0.04097 C 0.36597 -0.04236 0.37969 0.38796 0.39792 0.38866 C 0.41614 0.38935 0.43073 -0.04028 0.45226 -0.0368 C 0.47361 -0.03333 0.50746 0.4088 0.52673 0.40972 C 0.54583 0.41088 0.55173 -0.02477 0.56701 -0.03125 C 0.58246 -0.0375 0.59982 0.37222 0.61927 0.37153 C 0.63854 0.37083 0.66076 -0.03704 0.68298 -0.03542 C 0.70538 -0.0338 0.73055 0.38125 0.7533 0.38148 C 0.77587 0.38171 0.80434 -0.03518 0.81927 -0.03403 C 0.83403 -0.03287 0.83298 0.35787 0.84253 0.38866 C 0.85226 0.41921 0.87205 0.19329 0.87673 0.15023 C 0.88125 0.10741 0.87569 0.11898 0.87031 0.13056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42AA-62CB-904F-B4B1-5FC1C8B3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91-D1BD-0A42-AC1A-C7CFE14C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B75BE-56AD-AA47-936B-D18E5A7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2FCC7-03E6-F843-AE44-B0BEE9C0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53331"/>
            <a:ext cx="8253728" cy="435133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5B8AAC7B-2A7D-5F48-9B87-D89C68CD777E}"/>
              </a:ext>
            </a:extLst>
          </p:cNvPr>
          <p:cNvSpPr/>
          <p:nvPr/>
        </p:nvSpPr>
        <p:spPr>
          <a:xfrm>
            <a:off x="79386" y="2704289"/>
            <a:ext cx="2907005" cy="473658"/>
          </a:xfrm>
          <a:prstGeom prst="round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D799BFA-2239-3142-9081-A77FAC847A34}"/>
              </a:ext>
            </a:extLst>
          </p:cNvPr>
          <p:cNvSpPr/>
          <p:nvPr/>
        </p:nvSpPr>
        <p:spPr>
          <a:xfrm>
            <a:off x="79386" y="5131011"/>
            <a:ext cx="2907005" cy="473658"/>
          </a:xfrm>
          <a:prstGeom prst="roundRect">
            <a:avLst/>
          </a:prstGeom>
          <a:solidFill>
            <a:srgbClr val="9CC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3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38 0.07107 -0.01893 0.14213 -0.00313 0.20857 C 0.01267 0.275 0.07569 0.43611 0.09479 0.39838 C 0.11389 0.36088 0.09948 -0.01667 0.1118 -0.0169 C 0.12396 -0.01713 0.1526 0.39815 0.16823 0.39699 C 0.18368 0.39583 0.19045 -0.02384 0.20538 -0.02407 C 0.22031 -0.0243 0.23472 0.39838 0.25746 0.3956 C 0.28038 0.39282 0.31927 -0.03981 0.34271 -0.04097 C 0.36597 -0.04236 0.37969 0.38796 0.39792 0.38866 C 0.41614 0.38935 0.43073 -0.04028 0.45226 -0.0368 C 0.47361 -0.03333 0.50746 0.4088 0.52673 0.40972 C 0.54583 0.41088 0.55173 -0.02477 0.56701 -0.03125 C 0.58246 -0.0375 0.59982 0.37222 0.61927 0.37153 C 0.63854 0.37083 0.66076 -0.03704 0.68298 -0.03542 C 0.70538 -0.0338 0.73055 0.38125 0.7533 0.38148 C 0.77587 0.38171 0.80434 -0.03518 0.81927 -0.03403 C 0.83403 -0.03287 0.83298 0.35787 0.84253 0.38866 C 0.85226 0.41921 0.87205 0.19329 0.87673 0.15023 C 0.88125 0.10741 0.87569 0.11898 0.87031 0.13056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38 0.07107 -0.01893 0.14213 -0.00313 0.20857 C 0.01267 0.275 0.07569 0.43611 0.09479 0.39838 C 0.11389 0.36088 0.09948 -0.01667 0.1118 -0.0169 C 0.12396 -0.01713 0.1526 0.39815 0.16823 0.39699 C 0.18368 0.39583 0.19045 -0.02384 0.20538 -0.02407 C 0.22031 -0.0243 0.23472 0.39838 0.25746 0.3956 C 0.28038 0.39282 0.31927 -0.03981 0.34271 -0.04097 C 0.36597 -0.04236 0.37969 0.38796 0.39792 0.38866 C 0.41614 0.38935 0.43073 -0.04028 0.45226 -0.0368 C 0.47361 -0.03333 0.50746 0.4088 0.52673 0.40972 C 0.54583 0.41088 0.55173 -0.02477 0.56701 -0.03125 C 0.58246 -0.0375 0.59982 0.37222 0.61927 0.37153 C 0.63854 0.37083 0.66076 -0.03704 0.68298 -0.03542 C 0.70538 -0.0338 0.73055 0.38125 0.7533 0.38148 C 0.77587 0.38171 0.80434 -0.03518 0.81927 -0.03403 C 0.83403 -0.03287 0.83298 0.35787 0.84253 0.38866 C 0.85226 0.41921 0.87205 0.19329 0.87673 0.15023 C 0.88125 0.10741 0.87569 0.11898 0.87031 0.13056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0180-DA4C-2A41-BB86-0934FF58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TCP/IP</a:t>
            </a:r>
            <a:r>
              <a:rPr lang="zh-CN" altLang="en-US" sz="3200" dirty="0"/>
              <a:t>协议族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E88C-39C6-554F-8D07-D888D1EF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协议提供命名方法和传递机制</a:t>
            </a:r>
          </a:p>
          <a:p>
            <a:r>
              <a:rPr lang="en-US" altLang="zh-CN" dirty="0"/>
              <a:t>IP</a:t>
            </a:r>
            <a:r>
              <a:rPr lang="zh-CN" altLang="en-US" dirty="0"/>
              <a:t>机制是不可靠的，不会试图恢复丢失数据报</a:t>
            </a:r>
          </a:p>
          <a:p>
            <a:r>
              <a:rPr lang="en-US" altLang="zh-CN" dirty="0"/>
              <a:t>UDP</a:t>
            </a:r>
            <a:r>
              <a:rPr lang="zh-CN" altLang="en-US" dirty="0"/>
              <a:t>是不可靠数据报协议，扩展了</a:t>
            </a:r>
            <a:r>
              <a:rPr lang="en-US" altLang="zh-CN" dirty="0"/>
              <a:t>IP</a:t>
            </a:r>
            <a:r>
              <a:rPr lang="zh-CN" altLang="en-US" dirty="0"/>
              <a:t>协议，包可以在进程间传送</a:t>
            </a:r>
          </a:p>
          <a:p>
            <a:r>
              <a:rPr lang="en-US" altLang="zh-CN" dirty="0"/>
              <a:t>TCP</a:t>
            </a:r>
            <a:r>
              <a:rPr lang="zh-CN" altLang="en-US" dirty="0"/>
              <a:t>协议是构建在</a:t>
            </a:r>
            <a:r>
              <a:rPr lang="en-US" altLang="zh-CN" dirty="0"/>
              <a:t>IP</a:t>
            </a:r>
            <a:r>
              <a:rPr lang="zh-CN" altLang="en-US" dirty="0"/>
              <a:t>之上的复杂协议，</a:t>
            </a:r>
            <a:r>
              <a:rPr lang="ja-JP" altLang="en-US"/>
              <a:t>提供了可靠传输机制</a:t>
            </a:r>
            <a:endParaRPr lang="zh-CN" alt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</a:t>
            </a:r>
            <a:r>
              <a:rPr lang="zh-CN" altLang="en-US" dirty="0"/>
              <a:t> </a:t>
            </a:r>
            <a:r>
              <a:rPr lang="ja-JP" altLang="en-US"/>
              <a:t>协议有</a:t>
            </a:r>
            <a:r>
              <a:rPr lang="zh-CN" altLang="en-US" dirty="0"/>
              <a:t> </a:t>
            </a:r>
            <a:r>
              <a:rPr lang="en-US" altLang="zh-CN" dirty="0"/>
              <a:t>IPv4, IPv6</a:t>
            </a:r>
            <a:r>
              <a:rPr lang="zh-CN" altLang="en-US" dirty="0"/>
              <a:t> </a:t>
            </a:r>
            <a:r>
              <a:rPr lang="ja-JP" altLang="en-US"/>
              <a:t>两个版本</a:t>
            </a:r>
            <a:endParaRPr lang="en-US" dirty="0"/>
          </a:p>
          <a:p>
            <a:r>
              <a:rPr lang="en-US" dirty="0"/>
              <a:t>IP </a:t>
            </a:r>
            <a:r>
              <a:rPr lang="ja-JP" altLang="en-US"/>
              <a:t>用于标记主机的</a:t>
            </a:r>
            <a:r>
              <a:rPr lang="en-US" altLang="ja-JP" dirty="0"/>
              <a:t> adapter (</a:t>
            </a:r>
            <a:r>
              <a:rPr lang="ja-JP" altLang="en-US"/>
              <a:t>即网卡</a:t>
            </a:r>
            <a:r>
              <a:rPr lang="zh-CN" altLang="en-US" dirty="0"/>
              <a:t>，</a:t>
            </a:r>
            <a:r>
              <a:rPr lang="en-US" altLang="ja-JP" dirty="0"/>
              <a:t>network interface card)</a:t>
            </a:r>
            <a:r>
              <a:rPr lang="zh-CN" altLang="en-US" dirty="0"/>
              <a:t>，</a:t>
            </a:r>
            <a:r>
              <a:rPr lang="ja-JP" altLang="en-US"/>
              <a:t>而非主机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F63CE-AD5C-954A-AFF4-E487B877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6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C63A-93CC-7445-BA7E-D87FD0D7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协议栈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58A6-CD0D-FF46-90F0-3731EF58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6178C-6D9A-F446-857F-BAA41E8F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20CBC-B278-5D4E-B4C9-DD9EDDC0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564" y="2081061"/>
            <a:ext cx="4792436" cy="4634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52050-37DC-2C4E-9D85-82054B78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2" y="2096596"/>
            <a:ext cx="4203472" cy="38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3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AF145-5B26-4D43-957B-AE317080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FEA75-499A-4113-90C2-2501C98E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08" y="1929320"/>
            <a:ext cx="78867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950" dirty="0"/>
              <a:t>网络字节顺序 大端法</a:t>
            </a:r>
            <a:endParaRPr lang="en-US" altLang="zh-CN" sz="1950" dirty="0"/>
          </a:p>
          <a:p>
            <a:pPr lvl="1"/>
            <a:r>
              <a:rPr lang="zh-CN" altLang="en-US" sz="1950" dirty="0"/>
              <a:t>主机字节顺序可能与网络字节顺序不一致</a:t>
            </a:r>
            <a:endParaRPr lang="en-US" altLang="zh-CN" sz="1950" dirty="0"/>
          </a:p>
          <a:p>
            <a:pPr lvl="1"/>
            <a:r>
              <a:rPr lang="en-US" altLang="zh-CN" sz="1950" dirty="0"/>
              <a:t>UNIX</a:t>
            </a:r>
            <a:r>
              <a:rPr lang="zh-CN" altLang="en-US" sz="1950" dirty="0"/>
              <a:t>通过函数转换</a:t>
            </a:r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endParaRPr lang="en-US" altLang="zh-CN" sz="19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5" y="3195899"/>
            <a:ext cx="6906404" cy="23083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44D372-6F21-B142-A56A-B3F336C1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051" y="2"/>
            <a:ext cx="647700" cy="365125"/>
          </a:xfrm>
        </p:spPr>
        <p:txBody>
          <a:bodyPr/>
          <a:lstStyle/>
          <a:p>
            <a:fld id="{AB03D48E-8AEE-4D6C-9154-88A27571F82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16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AF145-5B26-4D43-957B-AE317080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FEA75-499A-4113-90C2-2501C98E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62" y="1307151"/>
            <a:ext cx="7886700" cy="435133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endParaRPr lang="en-US" altLang="zh-CN" sz="1950" dirty="0"/>
          </a:p>
          <a:p>
            <a:pPr lvl="1"/>
            <a:r>
              <a:rPr lang="zh-CN" altLang="en-US" sz="1950" dirty="0"/>
              <a:t>点分十进制表示</a:t>
            </a:r>
            <a:r>
              <a:rPr lang="en-US" altLang="zh-CN" sz="1950" dirty="0"/>
              <a:t>IP</a:t>
            </a:r>
            <a:r>
              <a:rPr lang="zh-CN" altLang="en-US" sz="1950" dirty="0"/>
              <a:t>地址</a:t>
            </a:r>
            <a:endParaRPr lang="en-US" altLang="zh-CN" sz="1950" dirty="0"/>
          </a:p>
          <a:p>
            <a:pPr lvl="1"/>
            <a:endParaRPr lang="en-US" altLang="zh-CN" sz="1950" dirty="0"/>
          </a:p>
          <a:p>
            <a:pPr lvl="1"/>
            <a:r>
              <a:rPr lang="zh-CN" altLang="en-US" sz="1950" dirty="0"/>
              <a:t>通过下列函数实现转换</a:t>
            </a:r>
            <a:endParaRPr lang="en-US" altLang="zh-CN" sz="19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17" y="2978900"/>
            <a:ext cx="6762328" cy="210781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3AEA253-C172-9745-B235-2AAE5976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051" y="2"/>
            <a:ext cx="647700" cy="365125"/>
          </a:xfrm>
        </p:spPr>
        <p:txBody>
          <a:bodyPr/>
          <a:lstStyle/>
          <a:p>
            <a:fld id="{AB03D48E-8AEE-4D6C-9154-88A27571F82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95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9D0C2-A12A-9D47-A5BD-516CB390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85" y="3017035"/>
            <a:ext cx="5083630" cy="3840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B16E3-5D4A-4749-AA96-01133081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ja-JP" altLang="en-US"/>
              <a:t>因特网域名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26B2-F4B7-0C4E-BDA9-77E44A4D3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3482"/>
            <a:ext cx="7886700" cy="4351338"/>
          </a:xfrm>
        </p:spPr>
        <p:txBody>
          <a:bodyPr/>
          <a:lstStyle/>
          <a:p>
            <a:r>
              <a:rPr lang="ja-JP" altLang="en-US"/>
              <a:t>产生原因</a:t>
            </a:r>
            <a:r>
              <a:rPr lang="zh-CN" altLang="en-US" dirty="0"/>
              <a:t>：</a:t>
            </a:r>
            <a:r>
              <a:rPr lang="ja-JP" altLang="en-US"/>
              <a:t>方便人们记忆</a:t>
            </a:r>
            <a:r>
              <a:rPr lang="zh-CN" altLang="en-US" dirty="0"/>
              <a:t> </a:t>
            </a:r>
            <a:r>
              <a:rPr lang="en-US" altLang="zh-CN" dirty="0"/>
              <a:t>IP </a:t>
            </a:r>
            <a:r>
              <a:rPr lang="ja-JP" altLang="en-US"/>
              <a:t>地址</a:t>
            </a:r>
            <a:endParaRPr lang="en-US" altLang="ja-JP" dirty="0"/>
          </a:p>
          <a:p>
            <a:r>
              <a:rPr lang="ja-JP" altLang="en-US"/>
              <a:t>域名到 </a:t>
            </a:r>
            <a:r>
              <a:rPr lang="en-US" dirty="0"/>
              <a:t>IP </a:t>
            </a:r>
            <a:r>
              <a:rPr lang="ja-JP" altLang="en-US"/>
              <a:t>地址的映射关系利用分散在世界各地的数据库</a:t>
            </a:r>
            <a:r>
              <a:rPr lang="en-US" altLang="ja-JP" dirty="0"/>
              <a:t>(</a:t>
            </a:r>
            <a:r>
              <a:rPr lang="en-US" dirty="0"/>
              <a:t>Domain Name System)</a:t>
            </a:r>
            <a:r>
              <a:rPr lang="zh-CN" altLang="en-US" dirty="0"/>
              <a:t> </a:t>
            </a:r>
            <a:r>
              <a:rPr lang="ja-JP" altLang="en-US"/>
              <a:t>进行维护 </a:t>
            </a:r>
            <a:endParaRPr lang="en-US" altLang="ja-JP" dirty="0"/>
          </a:p>
          <a:p>
            <a:r>
              <a:rPr lang="ja-JP" altLang="en-US"/>
              <a:t>域名和</a:t>
            </a:r>
            <a:r>
              <a:rPr lang="en-US" altLang="ja-JP" dirty="0"/>
              <a:t>IP</a:t>
            </a:r>
            <a:r>
              <a:rPr lang="ja-JP" altLang="en-US"/>
              <a:t>地址</a:t>
            </a:r>
            <a:r>
              <a:rPr lang="zh-CN" altLang="en-US" dirty="0"/>
              <a:t>并非严格的一一对应关系 </a:t>
            </a:r>
            <a:endParaRPr lang="en-US" altLang="zh-CN" dirty="0"/>
          </a:p>
          <a:p>
            <a:pPr lvl="1"/>
            <a:r>
              <a:rPr lang="zh-CN" altLang="en-US" dirty="0"/>
              <a:t>多个域名可以映射为同一个</a:t>
            </a:r>
            <a:r>
              <a:rPr lang="en-US" altLang="zh-CN" dirty="0"/>
              <a:t>IP</a:t>
            </a:r>
          </a:p>
          <a:p>
            <a:pPr lvl="1"/>
            <a:r>
              <a:rPr lang="zh-CN" altLang="en-US" dirty="0"/>
              <a:t>一个域名可以映射到同一组的多个</a:t>
            </a:r>
            <a:r>
              <a:rPr lang="en-US" altLang="zh-CN" dirty="0"/>
              <a:t>IP</a:t>
            </a:r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9E3E1-B151-4142-9581-4B2C01F2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2B1A3-4A78-C348-B9EA-5044EF1CFF8C}"/>
              </a:ext>
            </a:extLst>
          </p:cNvPr>
          <p:cNvSpPr/>
          <p:nvPr/>
        </p:nvSpPr>
        <p:spPr>
          <a:xfrm>
            <a:off x="4317010" y="2249734"/>
            <a:ext cx="4360489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ja-JP" altLang="en-US" sz="1650"/>
              <a:t>特别的</a:t>
            </a:r>
            <a:r>
              <a:rPr lang="zh-CN" altLang="en-US" sz="1650" dirty="0"/>
              <a:t>，</a:t>
            </a:r>
            <a:r>
              <a:rPr lang="en-US" altLang="zh-CN" sz="1650" dirty="0"/>
              <a:t>localhost </a:t>
            </a:r>
            <a:r>
              <a:rPr lang="zh-CN" altLang="en-US" sz="1650" dirty="0"/>
              <a:t>映射为</a:t>
            </a:r>
            <a:r>
              <a:rPr lang="en-US" altLang="zh-CN" sz="1650" dirty="0"/>
              <a:t>127.0.0.1</a:t>
            </a:r>
          </a:p>
        </p:txBody>
      </p:sp>
    </p:spTree>
    <p:extLst>
      <p:ext uri="{BB962C8B-B14F-4D97-AF65-F5344CB8AC3E}">
        <p14:creationId xmlns:p14="http://schemas.microsoft.com/office/powerpoint/2010/main" val="183088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19A812-EDD3-684E-B7D2-88A62455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15" y="1690691"/>
            <a:ext cx="4587421" cy="4774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6ACFA-5F20-6A49-95A1-5E323FBF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FA7D-E847-2B49-AC65-F57BD67A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56264" cy="4351338"/>
          </a:xfrm>
        </p:spPr>
        <p:txBody>
          <a:bodyPr/>
          <a:lstStyle/>
          <a:p>
            <a:r>
              <a:rPr lang="ja-JP" altLang="en-US">
                <a:solidFill>
                  <a:srgbClr val="FF0000"/>
                </a:solidFill>
              </a:rPr>
              <a:t>根服务器</a:t>
            </a:r>
            <a:r>
              <a:rPr lang="zh-CN" altLang="en-US" dirty="0"/>
              <a:t>：返回</a:t>
            </a:r>
            <a:r>
              <a:rPr lang="zh-CN" altLang="en-US" dirty="0">
                <a:solidFill>
                  <a:srgbClr val="00B050"/>
                </a:solidFill>
              </a:rPr>
              <a:t>顶级域名</a:t>
            </a:r>
            <a:r>
              <a:rPr lang="zh-CN" altLang="en-US" dirty="0"/>
              <a:t>的权威域名服务器的地址</a:t>
            </a:r>
            <a:endParaRPr lang="en-US" dirty="0"/>
          </a:p>
          <a:p>
            <a:r>
              <a:rPr lang="ja-JP" altLang="en-US"/>
              <a:t>根服务器标号</a:t>
            </a:r>
            <a:r>
              <a:rPr lang="zh-CN" altLang="en-US" dirty="0"/>
              <a:t>：</a:t>
            </a:r>
            <a:r>
              <a:rPr lang="en-US" altLang="zh-CN" dirty="0"/>
              <a:t>A~M (13</a:t>
            </a:r>
            <a:r>
              <a:rPr lang="ja-JP" altLang="en-US"/>
              <a:t>个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ja-JP" altLang="en-US"/>
              <a:t>借由任播（</a:t>
            </a:r>
            <a:r>
              <a:rPr lang="en-US" dirty="0"/>
              <a:t>Anycast) </a:t>
            </a:r>
            <a:r>
              <a:rPr lang="ja-JP" altLang="en-US"/>
              <a:t>技术</a:t>
            </a:r>
            <a:r>
              <a:rPr lang="zh-CN" altLang="en-US" dirty="0"/>
              <a:t>，编号相同的根服务器使用同一个 </a:t>
            </a:r>
            <a:r>
              <a:rPr lang="en-US" altLang="zh-CN" dirty="0"/>
              <a:t>IP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CDD62-C6CC-684B-82BC-CDF86A92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9A3CE-C859-174E-B0A7-7FC7ECF5517C}"/>
              </a:ext>
            </a:extLst>
          </p:cNvPr>
          <p:cNvCxnSpPr>
            <a:cxnSpLocks/>
          </p:cNvCxnSpPr>
          <p:nvPr/>
        </p:nvCxnSpPr>
        <p:spPr>
          <a:xfrm>
            <a:off x="5334000" y="1490101"/>
            <a:ext cx="555172" cy="323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AEDE41-A5DE-8E41-9F4D-ABFD5445C622}"/>
              </a:ext>
            </a:extLst>
          </p:cNvPr>
          <p:cNvCxnSpPr>
            <a:cxnSpLocks/>
          </p:cNvCxnSpPr>
          <p:nvPr/>
        </p:nvCxnSpPr>
        <p:spPr>
          <a:xfrm>
            <a:off x="4484914" y="2395089"/>
            <a:ext cx="555172" cy="3231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5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2828"/>
      </a:accent1>
      <a:accent2>
        <a:srgbClr val="E61E1E"/>
      </a:accent2>
      <a:accent3>
        <a:srgbClr val="D21414"/>
      </a:accent3>
      <a:accent4>
        <a:srgbClr val="C80808"/>
      </a:accent4>
      <a:accent5>
        <a:srgbClr val="8C0000"/>
      </a:accent5>
      <a:accent6>
        <a:srgbClr val="640000"/>
      </a:accent6>
      <a:hlink>
        <a:srgbClr val="2998E3"/>
      </a:hlink>
      <a:folHlink>
        <a:srgbClr val="7F723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7919</TotalTime>
  <Words>870</Words>
  <Application>Microsoft Macintosh PowerPoint</Application>
  <PresentationFormat>全屏显示(4:3)</PresentationFormat>
  <Paragraphs>148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黑体</vt:lpstr>
      <vt:lpstr>Arial</vt:lpstr>
      <vt:lpstr>Times New Roman</vt:lpstr>
      <vt:lpstr>Office 主题​​</vt:lpstr>
      <vt:lpstr>ICS第十二次小班课</vt:lpstr>
      <vt:lpstr>Keywords</vt:lpstr>
      <vt:lpstr>TCP/IP协议族</vt:lpstr>
      <vt:lpstr>TCP/IP协议族</vt:lpstr>
      <vt:lpstr>协议栈</vt:lpstr>
      <vt:lpstr>网络编程</vt:lpstr>
      <vt:lpstr>网络编程</vt:lpstr>
      <vt:lpstr>因特网域名 </vt:lpstr>
      <vt:lpstr>DNS</vt:lpstr>
      <vt:lpstr>DNS</vt:lpstr>
      <vt:lpstr>端口 Port</vt:lpstr>
      <vt:lpstr>套接字(socket)编程</vt:lpstr>
      <vt:lpstr>连接的四元组</vt:lpstr>
      <vt:lpstr>PowerPoint 演示文稿</vt:lpstr>
      <vt:lpstr>PowerPoint 演示文稿</vt:lpstr>
      <vt:lpstr>connect/accept 模型</vt:lpstr>
      <vt:lpstr>TCP Socket Interface</vt:lpstr>
      <vt:lpstr>Web Components</vt:lpstr>
      <vt:lpstr>HTML (Hypertext Markup Language)</vt:lpstr>
      <vt:lpstr>PowerPoint 演示文稿</vt:lpstr>
      <vt:lpstr>HTTP request and response</vt:lpstr>
      <vt:lpstr>HTTP Evolution</vt:lpstr>
      <vt:lpstr>HTTP/2: multiplexing!</vt:lpstr>
      <vt:lpstr>QUIC motivates HTTP/3</vt:lpstr>
      <vt:lpstr>QUIC deployment</vt:lpstr>
      <vt:lpstr>Proxy</vt:lpstr>
      <vt:lpstr>Proxy chain</vt:lpstr>
      <vt:lpstr>题目讲解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PKU2016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thwfhk@163.com</cp:lastModifiedBy>
  <cp:revision>545</cp:revision>
  <cp:lastPrinted>2020-12-21T12:42:41Z</cp:lastPrinted>
  <dcterms:created xsi:type="dcterms:W3CDTF">2018-12-21T13:45:03Z</dcterms:created>
  <dcterms:modified xsi:type="dcterms:W3CDTF">2020-12-24T10:48:25Z</dcterms:modified>
</cp:coreProperties>
</file>